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Sorts Mill Goudy"/>
      <p:regular r:id="rId16"/>
      <p: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jTLKtVu+u9iK3qCCmysDa+RlR0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E9C0358-F92F-4C3E-A1E1-65178F71109E}">
  <a:tblStyle styleId="{8E9C0358-F92F-4C3E-A1E1-65178F7110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SortsMillGoudy-italic.fntdata"/><Relationship Id="rId16" Type="http://schemas.openxmlformats.org/officeDocument/2006/relationships/font" Target="fonts/SortsMillGoud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c5b9fdc0c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0c5b9fdc0c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10c5b9fdc0c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0c5b9fdc0c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0c5b9fdc0c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10c5b9fdc0c_2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0c5b9fdc0c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0c5b9fdc0c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10c5b9fdc0c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0f3ea9eb9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0f3ea9eb9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10f3ea9eb9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c5b9fdc0c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0c5b9fdc0c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10c5b9fdc0c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0c5b9fdc0c_0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0c5b9fdc0c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10c5b9fdc0c_0_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1370693" y="1769540"/>
            <a:ext cx="9440034" cy="182880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Sorts Mill Goudy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370693" y="3773489"/>
            <a:ext cx="9440034" cy="104986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10000"/>
              </a:lnSpc>
              <a:spcBef>
                <a:spcPts val="460"/>
              </a:spcBef>
              <a:spcAft>
                <a:spcPts val="0"/>
              </a:spcAft>
              <a:buSzPts val="161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6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98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ate-V2-HD-panoPhotoInset.png" id="76" name="Google Shape;7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3883" y="547807"/>
            <a:ext cx="10141799" cy="381680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9"/>
          <p:cNvSpPr txBox="1"/>
          <p:nvPr>
            <p:ph type="title"/>
          </p:nvPr>
        </p:nvSpPr>
        <p:spPr>
          <a:xfrm>
            <a:off x="913806" y="4565255"/>
            <a:ext cx="10355326" cy="543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Sorts Mill Goudy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/>
          <p:nvPr>
            <p:ph idx="2" type="pic"/>
          </p:nvPr>
        </p:nvSpPr>
        <p:spPr>
          <a:xfrm>
            <a:off x="1169349" y="695009"/>
            <a:ext cx="9845346" cy="3525671"/>
          </a:xfrm>
          <a:prstGeom prst="rect">
            <a:avLst/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913795" y="5247728"/>
            <a:ext cx="10353762" cy="543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80" name="Google Shape;80;p19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title"/>
          </p:nvPr>
        </p:nvSpPr>
        <p:spPr>
          <a:xfrm>
            <a:off x="913795" y="608437"/>
            <a:ext cx="10353762" cy="35343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Sorts Mill Goudy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" type="body"/>
          </p:nvPr>
        </p:nvSpPr>
        <p:spPr>
          <a:xfrm>
            <a:off x="913794" y="4295180"/>
            <a:ext cx="10353763" cy="150182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86" name="Google Shape;86;p20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Sorts Mill Goudy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" type="body"/>
          </p:nvPr>
        </p:nvSpPr>
        <p:spPr>
          <a:xfrm>
            <a:off x="1720644" y="3610032"/>
            <a:ext cx="8752299" cy="532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913794" y="4304353"/>
            <a:ext cx="10353763" cy="148949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93" name="Google Shape;93;p21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21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Sorts Mill Goudy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“</a:t>
            </a:r>
            <a:endParaRPr/>
          </a:p>
        </p:txBody>
      </p:sp>
      <p:sp>
        <p:nvSpPr>
          <p:cNvPr id="97" name="Google Shape;97;p21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Sorts Mill Goudy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/>
          <p:nvPr>
            <p:ph type="title"/>
          </p:nvPr>
        </p:nvSpPr>
        <p:spPr>
          <a:xfrm>
            <a:off x="913794" y="2126942"/>
            <a:ext cx="10353763" cy="251183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Sorts Mill Goudy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2"/>
          <p:cNvSpPr txBox="1"/>
          <p:nvPr>
            <p:ph idx="1" type="body"/>
          </p:nvPr>
        </p:nvSpPr>
        <p:spPr>
          <a:xfrm>
            <a:off x="913784" y="4650556"/>
            <a:ext cx="10352199" cy="11406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/>
        </p:txBody>
      </p:sp>
      <p:sp>
        <p:nvSpPr>
          <p:cNvPr id="101" name="Google Shape;101;p22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2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3"/>
          <p:cNvSpPr txBox="1"/>
          <p:nvPr>
            <p:ph idx="1" type="body"/>
          </p:nvPr>
        </p:nvSpPr>
        <p:spPr>
          <a:xfrm>
            <a:off x="913795" y="1885950"/>
            <a:ext cx="3300984" cy="76478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  <a:defRPr b="0" sz="22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07" name="Google Shape;107;p23"/>
          <p:cNvSpPr txBox="1"/>
          <p:nvPr>
            <p:ph idx="2" type="body"/>
          </p:nvPr>
        </p:nvSpPr>
        <p:spPr>
          <a:xfrm>
            <a:off x="913795" y="2768112"/>
            <a:ext cx="3300984" cy="302308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08" name="Google Shape;108;p23"/>
          <p:cNvSpPr txBox="1"/>
          <p:nvPr>
            <p:ph idx="3" type="body"/>
          </p:nvPr>
        </p:nvSpPr>
        <p:spPr>
          <a:xfrm>
            <a:off x="4446711" y="1885949"/>
            <a:ext cx="3300984" cy="76478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  <a:defRPr b="0" sz="22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09" name="Google Shape;109;p23"/>
          <p:cNvSpPr txBox="1"/>
          <p:nvPr>
            <p:ph idx="4" type="body"/>
          </p:nvPr>
        </p:nvSpPr>
        <p:spPr>
          <a:xfrm>
            <a:off x="4441435" y="2768112"/>
            <a:ext cx="3300984" cy="302308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10" name="Google Shape;110;p23"/>
          <p:cNvSpPr txBox="1"/>
          <p:nvPr>
            <p:ph idx="5" type="body"/>
          </p:nvPr>
        </p:nvSpPr>
        <p:spPr>
          <a:xfrm>
            <a:off x="7966572" y="1885950"/>
            <a:ext cx="3300984" cy="76478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1540"/>
              <a:buNone/>
              <a:defRPr b="0" sz="22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11" name="Google Shape;111;p23"/>
          <p:cNvSpPr txBox="1"/>
          <p:nvPr>
            <p:ph idx="6" type="body"/>
          </p:nvPr>
        </p:nvSpPr>
        <p:spPr>
          <a:xfrm>
            <a:off x="7966572" y="2768110"/>
            <a:ext cx="3300984" cy="302308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12" name="Google Shape;112;p23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3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ate-V2-HD-3colPhotoInset.png" id="116" name="Google Shape;11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7962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ate-V2-HD-3colPhotoInset.png" id="117" name="Google Shape;11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03800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ate-V2-HD-3colPhotoInset.png" id="118" name="Google Shape;118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36051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4"/>
          <p:cNvSpPr txBox="1"/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4"/>
          <p:cNvSpPr txBox="1"/>
          <p:nvPr>
            <p:ph idx="1" type="body"/>
          </p:nvPr>
        </p:nvSpPr>
        <p:spPr>
          <a:xfrm>
            <a:off x="913795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21" name="Google Shape;121;p24"/>
          <p:cNvSpPr/>
          <p:nvPr>
            <p:ph idx="2" type="pic"/>
          </p:nvPr>
        </p:nvSpPr>
        <p:spPr>
          <a:xfrm>
            <a:off x="1018102" y="1938918"/>
            <a:ext cx="3092368" cy="1602954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</p:sp>
      <p:sp>
        <p:nvSpPr>
          <p:cNvPr id="122" name="Google Shape;122;p24"/>
          <p:cNvSpPr txBox="1"/>
          <p:nvPr>
            <p:ph idx="3" type="body"/>
          </p:nvPr>
        </p:nvSpPr>
        <p:spPr>
          <a:xfrm>
            <a:off x="913795" y="4572443"/>
            <a:ext cx="3300984" cy="121875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23" name="Google Shape;123;p24"/>
          <p:cNvSpPr txBox="1"/>
          <p:nvPr>
            <p:ph idx="4" type="body"/>
          </p:nvPr>
        </p:nvSpPr>
        <p:spPr>
          <a:xfrm>
            <a:off x="4442788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24" name="Google Shape;124;p24"/>
          <p:cNvSpPr/>
          <p:nvPr>
            <p:ph idx="5" type="pic"/>
          </p:nvPr>
        </p:nvSpPr>
        <p:spPr>
          <a:xfrm>
            <a:off x="4545743" y="1939094"/>
            <a:ext cx="3092368" cy="1608164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</p:sp>
      <p:sp>
        <p:nvSpPr>
          <p:cNvPr id="125" name="Google Shape;125;p24"/>
          <p:cNvSpPr txBox="1"/>
          <p:nvPr>
            <p:ph idx="6" type="body"/>
          </p:nvPr>
        </p:nvSpPr>
        <p:spPr>
          <a:xfrm>
            <a:off x="4441435" y="4572442"/>
            <a:ext cx="3300984" cy="121875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26" name="Google Shape;126;p24"/>
          <p:cNvSpPr txBox="1"/>
          <p:nvPr>
            <p:ph idx="7" type="body"/>
          </p:nvPr>
        </p:nvSpPr>
        <p:spPr>
          <a:xfrm>
            <a:off x="7966697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0"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127" name="Google Shape;127;p24"/>
          <p:cNvSpPr/>
          <p:nvPr>
            <p:ph idx="8" type="pic"/>
          </p:nvPr>
        </p:nvSpPr>
        <p:spPr>
          <a:xfrm>
            <a:off x="8075698" y="1934432"/>
            <a:ext cx="3092368" cy="1607294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</p:sp>
      <p:sp>
        <p:nvSpPr>
          <p:cNvPr id="128" name="Google Shape;128;p24"/>
          <p:cNvSpPr txBox="1"/>
          <p:nvPr>
            <p:ph idx="9" type="body"/>
          </p:nvPr>
        </p:nvSpPr>
        <p:spPr>
          <a:xfrm>
            <a:off x="7966572" y="4572442"/>
            <a:ext cx="3300984" cy="121875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129" name="Google Shape;129;p24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4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4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 rot="5400000">
            <a:off x="4233302" y="-1243057"/>
            <a:ext cx="3714749" cy="103537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135" name="Google Shape;135;p25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5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5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title"/>
          </p:nvPr>
        </p:nvSpPr>
        <p:spPr>
          <a:xfrm rot="5400000">
            <a:off x="7534511" y="2058156"/>
            <a:ext cx="5181601" cy="228448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Sorts Mill Goudy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6"/>
          <p:cNvSpPr txBox="1"/>
          <p:nvPr>
            <p:ph idx="1" type="body"/>
          </p:nvPr>
        </p:nvSpPr>
        <p:spPr>
          <a:xfrm rot="5400000">
            <a:off x="2281431" y="-758036"/>
            <a:ext cx="5181601" cy="79168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141" name="Google Shape;141;p26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6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6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1295401" y="1761067"/>
            <a:ext cx="9590550" cy="182881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Sorts Mill Goudy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1295401" y="3763439"/>
            <a:ext cx="9590550" cy="133349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8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913795" y="609600"/>
            <a:ext cx="10353762" cy="12618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913795" y="2076450"/>
            <a:ext cx="4856841" cy="362267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2" type="body"/>
          </p:nvPr>
        </p:nvSpPr>
        <p:spPr>
          <a:xfrm>
            <a:off x="6410716" y="2076451"/>
            <a:ext cx="4856841" cy="36226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ate-V2-HD-compPhotoInset.png" id="41" name="Google Shape;41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3795" y="1734506"/>
            <a:ext cx="5029200" cy="40999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late-V2-HD-compPhotoInset.png" id="42" name="Google Shape;4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38357" y="1734506"/>
            <a:ext cx="5029200" cy="409995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4"/>
          <p:cNvSpPr txBox="1"/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Sorts Mill Goudy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" type="body"/>
          </p:nvPr>
        </p:nvSpPr>
        <p:spPr>
          <a:xfrm>
            <a:off x="1046013" y="1855153"/>
            <a:ext cx="4764764" cy="69249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  <a:defRPr b="0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45" name="Google Shape;45;p14"/>
          <p:cNvSpPr txBox="1"/>
          <p:nvPr>
            <p:ph idx="2" type="body"/>
          </p:nvPr>
        </p:nvSpPr>
        <p:spPr>
          <a:xfrm>
            <a:off x="1046013" y="2702103"/>
            <a:ext cx="4764764" cy="30435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indent="-299719" lvl="1" marL="914400" algn="l">
              <a:spcBef>
                <a:spcPts val="600"/>
              </a:spcBef>
              <a:spcAft>
                <a:spcPts val="0"/>
              </a:spcAft>
              <a:buSzPts val="1120"/>
              <a:buChar char="🞚"/>
              <a:defRPr sz="1600"/>
            </a:lvl2pPr>
            <a:lvl3pPr indent="-290830" lvl="2" marL="1371600" algn="l"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indent="-281939" lvl="3" marL="1828800" algn="l">
              <a:spcBef>
                <a:spcPts val="600"/>
              </a:spcBef>
              <a:spcAft>
                <a:spcPts val="0"/>
              </a:spcAft>
              <a:buSzPts val="840"/>
              <a:buChar char="🞚"/>
              <a:defRPr sz="1200"/>
            </a:lvl4pPr>
            <a:lvl5pPr indent="-281939" lvl="4" marL="2286000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3" type="body"/>
          </p:nvPr>
        </p:nvSpPr>
        <p:spPr>
          <a:xfrm>
            <a:off x="6363166" y="1855152"/>
            <a:ext cx="4779582" cy="69249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  <a:defRPr b="0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b="1" sz="1600"/>
            </a:lvl9pPr>
          </a:lstStyle>
          <a:p/>
        </p:txBody>
      </p:sp>
      <p:sp>
        <p:nvSpPr>
          <p:cNvPr id="47" name="Google Shape;47;p14"/>
          <p:cNvSpPr txBox="1"/>
          <p:nvPr>
            <p:ph idx="4" type="body"/>
          </p:nvPr>
        </p:nvSpPr>
        <p:spPr>
          <a:xfrm>
            <a:off x="6363167" y="2702103"/>
            <a:ext cx="4779581" cy="30435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indent="-299719" lvl="1" marL="914400" algn="l">
              <a:spcBef>
                <a:spcPts val="600"/>
              </a:spcBef>
              <a:spcAft>
                <a:spcPts val="0"/>
              </a:spcAft>
              <a:buSzPts val="1120"/>
              <a:buChar char="🞚"/>
              <a:defRPr sz="1600"/>
            </a:lvl2pPr>
            <a:lvl3pPr indent="-290830" lvl="2" marL="1371600" algn="l"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indent="-281939" lvl="3" marL="1828800" algn="l">
              <a:spcBef>
                <a:spcPts val="600"/>
              </a:spcBef>
              <a:spcAft>
                <a:spcPts val="0"/>
              </a:spcAft>
              <a:buSzPts val="840"/>
              <a:buChar char="🞚"/>
              <a:defRPr sz="1200"/>
            </a:lvl4pPr>
            <a:lvl5pPr indent="-281939" lvl="4" marL="2286000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4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 txBox="1"/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5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5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/>
          <p:nvPr>
            <p:ph type="title"/>
          </p:nvPr>
        </p:nvSpPr>
        <p:spPr>
          <a:xfrm>
            <a:off x="913795" y="609600"/>
            <a:ext cx="3706889" cy="182191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Sorts Mill Goudy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" type="body"/>
          </p:nvPr>
        </p:nvSpPr>
        <p:spPr>
          <a:xfrm>
            <a:off x="4855633" y="609600"/>
            <a:ext cx="6411924" cy="508000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indent="-308610" lvl="1" marL="9144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indent="-308610" lvl="2" marL="1371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indent="-308610" lvl="3" marL="182880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indent="-308610" lvl="4" marL="22860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indent="-308610" lvl="5" marL="27432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indent="-308610" lvl="6" marL="32004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indent="-308609" lvl="7" marL="365760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indent="-308609" lvl="8" marL="4114800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2" type="body"/>
          </p:nvPr>
        </p:nvSpPr>
        <p:spPr>
          <a:xfrm>
            <a:off x="913795" y="2673351"/>
            <a:ext cx="3706889" cy="30162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64" name="Google Shape;64;p17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ate-V2-HD-vertPhotoInset.png" id="68" name="Google Shape;6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93665" y="609600"/>
            <a:ext cx="3584166" cy="520483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8"/>
          <p:cNvSpPr txBox="1"/>
          <p:nvPr>
            <p:ph type="title"/>
          </p:nvPr>
        </p:nvSpPr>
        <p:spPr>
          <a:xfrm>
            <a:off x="913795" y="763701"/>
            <a:ext cx="5707899" cy="167555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Sorts Mill Goudy"/>
              <a:buNone/>
              <a:defRPr b="0"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/>
          <p:nvPr>
            <p:ph idx="2" type="pic"/>
          </p:nvPr>
        </p:nvSpPr>
        <p:spPr>
          <a:xfrm>
            <a:off x="7442551" y="763702"/>
            <a:ext cx="3275751" cy="4912822"/>
          </a:xfrm>
          <a:prstGeom prst="rect">
            <a:avLst/>
          </a:prstGeom>
          <a:noFill/>
          <a:ln>
            <a:noFill/>
          </a:ln>
          <a:effectLst>
            <a:outerShdw blurRad="38100" dir="4440000" dist="25400">
              <a:srgbClr val="000000">
                <a:alpha val="35686"/>
              </a:srgbClr>
            </a:outerShdw>
          </a:effectLst>
        </p:spPr>
      </p:sp>
      <p:sp>
        <p:nvSpPr>
          <p:cNvPr id="71" name="Google Shape;71;p18"/>
          <p:cNvSpPr txBox="1"/>
          <p:nvPr>
            <p:ph idx="1" type="body"/>
          </p:nvPr>
        </p:nvSpPr>
        <p:spPr>
          <a:xfrm>
            <a:off x="1473698" y="2679699"/>
            <a:ext cx="4588094" cy="313569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/>
        </p:txBody>
      </p:sp>
      <p:sp>
        <p:nvSpPr>
          <p:cNvPr id="72" name="Google Shape;72;p18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Sorts Mill Goudy"/>
              <a:buNone/>
              <a:defRPr b="0" i="0" sz="4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835" lvl="0" marL="457200" marR="0" rtl="0" algn="l">
              <a:lnSpc>
                <a:spcPct val="110000"/>
              </a:lnSpc>
              <a:spcBef>
                <a:spcPts val="460"/>
              </a:spcBef>
              <a:spcAft>
                <a:spcPts val="0"/>
              </a:spcAft>
              <a:buClr>
                <a:schemeClr val="lt2"/>
              </a:buClr>
              <a:buSzPts val="1610"/>
              <a:buFont typeface="Noto Sans Symbols"/>
              <a:buChar char="◈"/>
              <a:defRPr b="0" i="0" sz="23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-321944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70"/>
              <a:buFont typeface="Noto Sans Symbols"/>
              <a:buChar char="🞚"/>
              <a:defRPr b="0" i="0" sz="21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-30861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260"/>
              <a:buFont typeface="Noto Sans Symbols"/>
              <a:buChar char="◈"/>
              <a:defRPr b="0" i="0" sz="18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-29971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Char char="🞚"/>
              <a:defRPr b="0" i="0" sz="1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-29972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Char char="◈"/>
              <a:defRPr b="0" i="0" sz="16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-290829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-290829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-290829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-290829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980"/>
              <a:buFont typeface="Noto Sans Symbols"/>
              <a:buChar char="◈"/>
              <a:defRPr b="0" i="0" sz="1400" u="none" cap="none" strike="noStrike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F2F2F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xb0KewzZUUs" TargetMode="External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flock, bird, flying, aquatic bird&#10;&#10;Description automatically generated" id="148" name="Google Shape;148;p4"/>
          <p:cNvPicPr preferRelativeResize="0"/>
          <p:nvPr>
            <p:ph idx="1" type="body"/>
          </p:nvPr>
        </p:nvPicPr>
        <p:blipFill rotWithShape="1">
          <a:blip r:embed="rId3">
            <a:alphaModFix amt="60000"/>
          </a:blip>
          <a:srcRect b="8514" l="0" r="0" t="164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</p:pic>
      <p:sp>
        <p:nvSpPr>
          <p:cNvPr id="149" name="Google Shape;149;p4"/>
          <p:cNvSpPr txBox="1"/>
          <p:nvPr>
            <p:ph idx="4294967295" type="ctrTitle"/>
          </p:nvPr>
        </p:nvSpPr>
        <p:spPr>
          <a:xfrm>
            <a:off x="1370693" y="1087120"/>
            <a:ext cx="9440100" cy="26484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Sorts Mill Goudy"/>
              <a:buNone/>
            </a:pPr>
            <a:r>
              <a:rPr b="1" lang="en-US" sz="7200"/>
              <a:t>Survival of the Fittest:</a:t>
            </a:r>
            <a:endParaRPr b="1"/>
          </a:p>
        </p:txBody>
      </p:sp>
      <p:sp>
        <p:nvSpPr>
          <p:cNvPr id="150" name="Google Shape;150;p4"/>
          <p:cNvSpPr txBox="1"/>
          <p:nvPr>
            <p:ph idx="4294967295" type="subTitle"/>
          </p:nvPr>
        </p:nvSpPr>
        <p:spPr>
          <a:xfrm>
            <a:off x="1370693" y="3910649"/>
            <a:ext cx="9440100" cy="13980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rPr b="1" lang="en-US" sz="2800"/>
              <a:t>Understanding sexual and asexual reproduction in planarians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7"/>
          <p:cNvSpPr txBox="1"/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Sorts Mill Goudy"/>
              <a:buNone/>
            </a:pPr>
            <a:r>
              <a:rPr lang="en-US"/>
              <a:t>Can you think of any pros/cons?</a:t>
            </a:r>
            <a:endParaRPr/>
          </a:p>
        </p:txBody>
      </p:sp>
      <p:sp>
        <p:nvSpPr>
          <p:cNvPr id="259" name="Google Shape;259;p7"/>
          <p:cNvSpPr txBox="1"/>
          <p:nvPr>
            <p:ph idx="1" type="body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42900" rtl="0" algn="l">
              <a:lnSpc>
                <a:spcPct val="110000"/>
              </a:lnSpc>
              <a:spcBef>
                <a:spcPts val="1060"/>
              </a:spcBef>
              <a:spcAft>
                <a:spcPts val="0"/>
              </a:spcAft>
              <a:buSzPts val="1610"/>
              <a:buChar char="◈"/>
            </a:pPr>
            <a:r>
              <a:rPr lang="en-US"/>
              <a:t>Is it always beneficial to have genetic variation?</a:t>
            </a:r>
            <a:endParaRPr/>
          </a:p>
          <a:p>
            <a:pPr indent="-283775" lvl="0" marL="342900" rtl="0" algn="l">
              <a:lnSpc>
                <a:spcPct val="110000"/>
              </a:lnSpc>
              <a:spcBef>
                <a:spcPts val="1060"/>
              </a:spcBef>
              <a:spcAft>
                <a:spcPts val="0"/>
              </a:spcAft>
              <a:buSzPts val="1260"/>
              <a:buChar char="◈"/>
            </a:pPr>
            <a:r>
              <a:rPr lang="en-US"/>
              <a:t>Which mode is faster?</a:t>
            </a:r>
            <a:endParaRPr/>
          </a:p>
          <a:p>
            <a:pPr indent="-283775" lvl="0" marL="342900" rtl="0" algn="l">
              <a:lnSpc>
                <a:spcPct val="110000"/>
              </a:lnSpc>
              <a:spcBef>
                <a:spcPts val="1060"/>
              </a:spcBef>
              <a:spcAft>
                <a:spcPts val="0"/>
              </a:spcAft>
              <a:buSzPts val="1260"/>
              <a:buChar char="◈"/>
            </a:pPr>
            <a:r>
              <a:rPr lang="en-US"/>
              <a:t>Which mode will result in more viable offspring?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060"/>
              </a:spcBef>
              <a:spcAft>
                <a:spcPts val="0"/>
              </a:spcAft>
              <a:buNone/>
            </a:pPr>
            <a:r>
              <a:rPr lang="en-US"/>
              <a:t>Complete the case study!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c5b9fdc0c_0_4"/>
          <p:cNvSpPr txBox="1"/>
          <p:nvPr>
            <p:ph type="title"/>
          </p:nvPr>
        </p:nvSpPr>
        <p:spPr>
          <a:xfrm>
            <a:off x="167100" y="595075"/>
            <a:ext cx="6647400" cy="1257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are Planarians?</a:t>
            </a:r>
            <a:endParaRPr/>
          </a:p>
        </p:txBody>
      </p:sp>
      <p:sp>
        <p:nvSpPr>
          <p:cNvPr id="157" name="Google Shape;157;g10c5b9fdc0c_0_4"/>
          <p:cNvSpPr txBox="1"/>
          <p:nvPr>
            <p:ph idx="1" type="body"/>
          </p:nvPr>
        </p:nvSpPr>
        <p:spPr>
          <a:xfrm>
            <a:off x="913798" y="2076450"/>
            <a:ext cx="5900700" cy="371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Planarians are flatworms that can live in water or on land. There are lots of different species!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US"/>
              <a:t>Some of them can reproduce sexually and asexually depending on the environment. Other planarians exclusively reproduce one way.</a:t>
            </a:r>
            <a:endParaRPr/>
          </a:p>
        </p:txBody>
      </p:sp>
      <p:pic>
        <p:nvPicPr>
          <p:cNvPr descr="Text&#10;&#10;Description automatically generated" id="158" name="Google Shape;158;g10c5b9fdc0c_0_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7158"/>
          <a:stretch/>
        </p:blipFill>
        <p:spPr>
          <a:xfrm>
            <a:off x="6728325" y="308699"/>
            <a:ext cx="5041200" cy="62406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0"/>
              </a:srgbClr>
            </a:outerShdw>
          </a:effectLst>
        </p:spPr>
      </p:pic>
      <p:sp>
        <p:nvSpPr>
          <p:cNvPr id="159" name="Google Shape;159;g10c5b9fdc0c_0_4"/>
          <p:cNvSpPr txBox="1"/>
          <p:nvPr>
            <p:ph idx="1" type="body"/>
          </p:nvPr>
        </p:nvSpPr>
        <p:spPr>
          <a:xfrm>
            <a:off x="378700" y="6094850"/>
            <a:ext cx="2432700" cy="527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0000"/>
          </a:bodyPr>
          <a:lstStyle/>
          <a:p>
            <a:pPr indent="0" lvl="0" marL="0" rtl="0" algn="ctr">
              <a:spcBef>
                <a:spcPts val="360"/>
              </a:spcBef>
              <a:spcAft>
                <a:spcPts val="600"/>
              </a:spcAft>
              <a:buNone/>
            </a:pPr>
            <a:r>
              <a:rPr lang="en-US"/>
              <a:t>Image from </a:t>
            </a:r>
            <a:r>
              <a:rPr lang="en-US"/>
              <a:t>Beanelab.org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 txBox="1"/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600"/>
              <a:buFont typeface="Sorts Mill Goudy"/>
              <a:buNone/>
            </a:pPr>
            <a:r>
              <a:rPr lang="en-US"/>
              <a:t>How does reproduction occur?</a:t>
            </a:r>
            <a:endParaRPr/>
          </a:p>
        </p:txBody>
      </p:sp>
      <p:pic>
        <p:nvPicPr>
          <p:cNvPr id="165" name="Google Shape;16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978" y="2438401"/>
            <a:ext cx="11166044" cy="344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 txBox="1"/>
          <p:nvPr/>
        </p:nvSpPr>
        <p:spPr>
          <a:xfrm>
            <a:off x="2615350" y="1728800"/>
            <a:ext cx="1583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Asexual</a:t>
            </a:r>
            <a:endParaRPr sz="3000">
              <a:solidFill>
                <a:schemeClr val="lt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8942875" y="1728800"/>
            <a:ext cx="1460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S</a:t>
            </a:r>
            <a:r>
              <a:rPr lang="en-US" sz="3000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exual</a:t>
            </a:r>
            <a:endParaRPr sz="3000">
              <a:solidFill>
                <a:schemeClr val="lt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0c5b9fdc0c_2_0"/>
          <p:cNvSpPr txBox="1"/>
          <p:nvPr>
            <p:ph idx="1" type="body"/>
          </p:nvPr>
        </p:nvSpPr>
        <p:spPr>
          <a:xfrm>
            <a:off x="919050" y="6107900"/>
            <a:ext cx="10353900" cy="527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600"/>
              </a:spcAft>
              <a:buNone/>
            </a:pPr>
            <a:r>
              <a:rPr lang="en-US"/>
              <a:t>https://www.youtube.com/watch?v=xb0KewzZUUs</a:t>
            </a:r>
            <a:endParaRPr/>
          </a:p>
        </p:txBody>
      </p:sp>
      <p:pic>
        <p:nvPicPr>
          <p:cNvPr descr="Asexual planaria reproduction:  The flatworm stretches itself to the breaking point.  Each new segment will regenerate into a fully viable individual worm." id="174" name="Google Shape;174;g10c5b9fdc0c_2_0" title="Planaria fissio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3700" y="281275"/>
            <a:ext cx="7572400" cy="567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0c5b9fdc0c_0_16"/>
          <p:cNvSpPr txBox="1"/>
          <p:nvPr>
            <p:ph type="title"/>
          </p:nvPr>
        </p:nvSpPr>
        <p:spPr>
          <a:xfrm>
            <a:off x="913795" y="609600"/>
            <a:ext cx="10353900" cy="1257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Genotype tells you what versions of the gene you have</a:t>
            </a:r>
            <a:endParaRPr/>
          </a:p>
        </p:txBody>
      </p:sp>
      <p:sp>
        <p:nvSpPr>
          <p:cNvPr id="181" name="Google Shape;181;g10c5b9fdc0c_0_16"/>
          <p:cNvSpPr txBox="1"/>
          <p:nvPr>
            <p:ph idx="1" type="body"/>
          </p:nvPr>
        </p:nvSpPr>
        <p:spPr>
          <a:xfrm>
            <a:off x="913801" y="2076450"/>
            <a:ext cx="10353900" cy="371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Genes are pieces of DNA on a chromosome.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Genotype is the combination versions of the gene. The different versions are called alleles.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US"/>
              <a:t>Genotype can be homozygous (two of the same alleles) or heterozygous (two different alleles).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f3ea9eb92_0_0"/>
          <p:cNvSpPr txBox="1"/>
          <p:nvPr>
            <p:ph type="title"/>
          </p:nvPr>
        </p:nvSpPr>
        <p:spPr>
          <a:xfrm>
            <a:off x="913795" y="609600"/>
            <a:ext cx="10353900" cy="1257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Phenotype is the trait you see</a:t>
            </a:r>
            <a:endParaRPr/>
          </a:p>
        </p:txBody>
      </p:sp>
      <p:sp>
        <p:nvSpPr>
          <p:cNvPr id="188" name="Google Shape;188;g10f3ea9eb92_0_0"/>
          <p:cNvSpPr txBox="1"/>
          <p:nvPr>
            <p:ph idx="1" type="body"/>
          </p:nvPr>
        </p:nvSpPr>
        <p:spPr>
          <a:xfrm>
            <a:off x="913798" y="2076450"/>
            <a:ext cx="5929800" cy="371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Two different genotypes can have the same phenotype!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Example: The gene for eye color in planarians is represented by E. The dominant form of the gene is E and the recessive form of the gene is e. Planarians with the genotype EE or Ee will have black eyes and planarians with the genotype ee will have red eyes.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g10f3ea9eb92_0_0"/>
          <p:cNvPicPr preferRelativeResize="0"/>
          <p:nvPr/>
        </p:nvPicPr>
        <p:blipFill rotWithShape="1">
          <a:blip r:embed="rId3">
            <a:alphaModFix/>
          </a:blip>
          <a:srcRect b="0" l="0" r="0" t="8349"/>
          <a:stretch/>
        </p:blipFill>
        <p:spPr>
          <a:xfrm>
            <a:off x="8100000" y="2076450"/>
            <a:ext cx="3378100" cy="429494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10f3ea9eb92_0_0"/>
          <p:cNvSpPr txBox="1"/>
          <p:nvPr/>
        </p:nvSpPr>
        <p:spPr>
          <a:xfrm>
            <a:off x="8005850" y="1569200"/>
            <a:ext cx="31491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2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EE or Ee                  ee</a:t>
            </a:r>
            <a:endParaRPr sz="2700">
              <a:solidFill>
                <a:schemeClr val="lt2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0c5b9fdc0c_0_10"/>
          <p:cNvSpPr txBox="1"/>
          <p:nvPr>
            <p:ph type="title"/>
          </p:nvPr>
        </p:nvSpPr>
        <p:spPr>
          <a:xfrm>
            <a:off x="913795" y="609600"/>
            <a:ext cx="10353900" cy="1257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Genetic Variation</a:t>
            </a:r>
            <a:endParaRPr/>
          </a:p>
        </p:txBody>
      </p:sp>
      <p:sp>
        <p:nvSpPr>
          <p:cNvPr id="197" name="Google Shape;197;g10c5b9fdc0c_0_10"/>
          <p:cNvSpPr txBox="1"/>
          <p:nvPr>
            <p:ph idx="1" type="body"/>
          </p:nvPr>
        </p:nvSpPr>
        <p:spPr>
          <a:xfrm>
            <a:off x="413375" y="2117425"/>
            <a:ext cx="5298300" cy="331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Asexual: clones of parent (no variation)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Sexual: inherit one chromosome from parent 1 and the other chromosome from parent 2 (since each parent has two chromosomes, there are four different possibilities!)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US"/>
              <a:t>	</a:t>
            </a:r>
            <a:endParaRPr/>
          </a:p>
        </p:txBody>
      </p:sp>
      <p:pic>
        <p:nvPicPr>
          <p:cNvPr id="198" name="Google Shape;198;g10c5b9fdc0c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7525" y="2049125"/>
            <a:ext cx="1987799" cy="2261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10c5b9fdc0c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1275" y="2117425"/>
            <a:ext cx="1867749" cy="2125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10c5b9fdc0c_0_10"/>
          <p:cNvSpPr txBox="1"/>
          <p:nvPr/>
        </p:nvSpPr>
        <p:spPr>
          <a:xfrm>
            <a:off x="6377625" y="1684675"/>
            <a:ext cx="1457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accent2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Parent 1</a:t>
            </a:r>
            <a:endParaRPr b="1" sz="2700">
              <a:solidFill>
                <a:schemeClr val="accent2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201" name="Google Shape;201;g10c5b9fdc0c_0_10"/>
          <p:cNvSpPr txBox="1"/>
          <p:nvPr/>
        </p:nvSpPr>
        <p:spPr>
          <a:xfrm>
            <a:off x="9097650" y="1684675"/>
            <a:ext cx="1457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chemeClr val="accent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Parent 2</a:t>
            </a:r>
            <a:endParaRPr b="1" sz="2700">
              <a:solidFill>
                <a:schemeClr val="accent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pic>
        <p:nvPicPr>
          <p:cNvPr id="202" name="Google Shape;202;g10c5b9fdc0c_0_10"/>
          <p:cNvPicPr preferRelativeResize="0"/>
          <p:nvPr/>
        </p:nvPicPr>
        <p:blipFill rotWithShape="1">
          <a:blip r:embed="rId3">
            <a:alphaModFix/>
          </a:blip>
          <a:srcRect b="0" l="-16511" r="38258" t="-12095"/>
          <a:stretch/>
        </p:blipFill>
        <p:spPr>
          <a:xfrm>
            <a:off x="3801875" y="4692075"/>
            <a:ext cx="1084800" cy="1768200"/>
          </a:xfrm>
          <a:prstGeom prst="parallelogram">
            <a:avLst>
              <a:gd fmla="val 25000" name="adj"/>
            </a:avLst>
          </a:prstGeom>
          <a:noFill/>
          <a:ln>
            <a:noFill/>
          </a:ln>
        </p:spPr>
      </p:pic>
      <p:pic>
        <p:nvPicPr>
          <p:cNvPr id="203" name="Google Shape;203;g10c5b9fdc0c_0_10"/>
          <p:cNvPicPr preferRelativeResize="0"/>
          <p:nvPr/>
        </p:nvPicPr>
        <p:blipFill rotWithShape="1">
          <a:blip r:embed="rId3">
            <a:alphaModFix/>
          </a:blip>
          <a:srcRect b="0" l="46596" r="-24843" t="0"/>
          <a:stretch/>
        </p:blipFill>
        <p:spPr>
          <a:xfrm>
            <a:off x="10199475" y="4711275"/>
            <a:ext cx="1084800" cy="1577400"/>
          </a:xfrm>
          <a:prstGeom prst="parallelogram">
            <a:avLst>
              <a:gd fmla="val 25000" name="adj"/>
            </a:avLst>
          </a:prstGeom>
          <a:noFill/>
          <a:ln>
            <a:noFill/>
          </a:ln>
        </p:spPr>
      </p:pic>
      <p:pic>
        <p:nvPicPr>
          <p:cNvPr id="204" name="Google Shape;204;g10c5b9fdc0c_0_10"/>
          <p:cNvPicPr preferRelativeResize="0"/>
          <p:nvPr/>
        </p:nvPicPr>
        <p:blipFill rotWithShape="1">
          <a:blip r:embed="rId4">
            <a:alphaModFix/>
          </a:blip>
          <a:srcRect b="0" l="-22985" r="38973" t="-12107"/>
          <a:stretch/>
        </p:blipFill>
        <p:spPr>
          <a:xfrm>
            <a:off x="8792913" y="4615875"/>
            <a:ext cx="1164600" cy="1768200"/>
          </a:xfrm>
          <a:prstGeom prst="parallelogram">
            <a:avLst>
              <a:gd fmla="val 25000" name="adj"/>
            </a:avLst>
          </a:prstGeom>
          <a:noFill/>
          <a:ln>
            <a:noFill/>
          </a:ln>
        </p:spPr>
      </p:pic>
      <p:pic>
        <p:nvPicPr>
          <p:cNvPr id="205" name="Google Shape;205;g10c5b9fdc0c_0_10"/>
          <p:cNvPicPr preferRelativeResize="0"/>
          <p:nvPr/>
        </p:nvPicPr>
        <p:blipFill rotWithShape="1">
          <a:blip r:embed="rId4">
            <a:alphaModFix/>
          </a:blip>
          <a:srcRect b="8" l="45498" r="-12428" t="12830"/>
          <a:stretch/>
        </p:blipFill>
        <p:spPr>
          <a:xfrm>
            <a:off x="10821275" y="4984300"/>
            <a:ext cx="927600" cy="1374900"/>
          </a:xfrm>
          <a:prstGeom prst="parallelogram">
            <a:avLst>
              <a:gd fmla="val 25000" name="adj"/>
            </a:avLst>
          </a:prstGeom>
          <a:noFill/>
          <a:ln>
            <a:noFill/>
          </a:ln>
        </p:spPr>
      </p:pic>
      <p:pic>
        <p:nvPicPr>
          <p:cNvPr id="206" name="Google Shape;206;g10c5b9fdc0c_0_10"/>
          <p:cNvPicPr preferRelativeResize="0"/>
          <p:nvPr/>
        </p:nvPicPr>
        <p:blipFill rotWithShape="1">
          <a:blip r:embed="rId4">
            <a:alphaModFix/>
          </a:blip>
          <a:srcRect b="8" l="45498" r="-12428" t="12830"/>
          <a:stretch/>
        </p:blipFill>
        <p:spPr>
          <a:xfrm>
            <a:off x="6770513" y="5085525"/>
            <a:ext cx="927600" cy="1374900"/>
          </a:xfrm>
          <a:prstGeom prst="parallelogram">
            <a:avLst>
              <a:gd fmla="val 25000" name="adj"/>
            </a:avLst>
          </a:prstGeom>
          <a:noFill/>
          <a:ln>
            <a:noFill/>
          </a:ln>
        </p:spPr>
      </p:pic>
      <p:pic>
        <p:nvPicPr>
          <p:cNvPr id="207" name="Google Shape;207;g10c5b9fdc0c_0_10"/>
          <p:cNvPicPr preferRelativeResize="0"/>
          <p:nvPr/>
        </p:nvPicPr>
        <p:blipFill rotWithShape="1">
          <a:blip r:embed="rId4">
            <a:alphaModFix/>
          </a:blip>
          <a:srcRect b="0" l="-22987" r="38968" t="-12107"/>
          <a:stretch/>
        </p:blipFill>
        <p:spPr>
          <a:xfrm>
            <a:off x="4404800" y="4787650"/>
            <a:ext cx="1164600" cy="1768200"/>
          </a:xfrm>
          <a:prstGeom prst="parallelogram">
            <a:avLst>
              <a:gd fmla="val 25000" name="adj"/>
            </a:avLst>
          </a:prstGeom>
          <a:noFill/>
          <a:ln>
            <a:noFill/>
          </a:ln>
        </p:spPr>
      </p:pic>
      <p:pic>
        <p:nvPicPr>
          <p:cNvPr id="208" name="Google Shape;208;g10c5b9fdc0c_0_10"/>
          <p:cNvPicPr preferRelativeResize="0"/>
          <p:nvPr/>
        </p:nvPicPr>
        <p:blipFill rotWithShape="1">
          <a:blip r:embed="rId3">
            <a:alphaModFix/>
          </a:blip>
          <a:srcRect b="0" l="46596" r="-24843" t="0"/>
          <a:stretch/>
        </p:blipFill>
        <p:spPr>
          <a:xfrm>
            <a:off x="8406388" y="4730650"/>
            <a:ext cx="1084800" cy="1577400"/>
          </a:xfrm>
          <a:prstGeom prst="parallelogram">
            <a:avLst>
              <a:gd fmla="val 25000" name="adj"/>
            </a:avLst>
          </a:prstGeom>
          <a:noFill/>
          <a:ln>
            <a:noFill/>
          </a:ln>
        </p:spPr>
      </p:pic>
      <p:pic>
        <p:nvPicPr>
          <p:cNvPr id="209" name="Google Shape;209;g10c5b9fdc0c_0_10"/>
          <p:cNvPicPr preferRelativeResize="0"/>
          <p:nvPr/>
        </p:nvPicPr>
        <p:blipFill rotWithShape="1">
          <a:blip r:embed="rId3">
            <a:alphaModFix/>
          </a:blip>
          <a:srcRect b="0" l="-16511" r="38258" t="-12095"/>
          <a:stretch/>
        </p:blipFill>
        <p:spPr>
          <a:xfrm>
            <a:off x="5991513" y="4711450"/>
            <a:ext cx="1084800" cy="1768200"/>
          </a:xfrm>
          <a:prstGeom prst="parallelogram">
            <a:avLst>
              <a:gd fmla="val 25000" name="adj"/>
            </a:avLst>
          </a:prstGeom>
          <a:noFill/>
          <a:ln>
            <a:noFill/>
          </a:ln>
        </p:spPr>
      </p:pic>
      <p:sp>
        <p:nvSpPr>
          <p:cNvPr id="210" name="Google Shape;210;g10c5b9fdc0c_0_10"/>
          <p:cNvSpPr txBox="1"/>
          <p:nvPr/>
        </p:nvSpPr>
        <p:spPr>
          <a:xfrm>
            <a:off x="6695150" y="4451688"/>
            <a:ext cx="2686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offspring options</a:t>
            </a:r>
            <a:endParaRPr sz="2500">
              <a:solidFill>
                <a:schemeClr val="lt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0c5b9fdc0c_0_38"/>
          <p:cNvSpPr txBox="1"/>
          <p:nvPr>
            <p:ph type="title"/>
          </p:nvPr>
        </p:nvSpPr>
        <p:spPr>
          <a:xfrm>
            <a:off x="422100" y="311875"/>
            <a:ext cx="11347800" cy="1257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240"/>
              <a:t>Punnett</a:t>
            </a:r>
            <a:r>
              <a:rPr lang="en-US" sz="4240"/>
              <a:t> Squares help calculate the possible genotypes of the offspring</a:t>
            </a:r>
            <a:endParaRPr sz="4240"/>
          </a:p>
        </p:txBody>
      </p:sp>
      <p:sp>
        <p:nvSpPr>
          <p:cNvPr id="217" name="Google Shape;217;g10c5b9fdc0c_0_38"/>
          <p:cNvSpPr txBox="1"/>
          <p:nvPr>
            <p:ph idx="1" type="body"/>
          </p:nvPr>
        </p:nvSpPr>
        <p:spPr>
          <a:xfrm>
            <a:off x="913797" y="2076450"/>
            <a:ext cx="3741000" cy="371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Each box has a 25% chance of </a:t>
            </a:r>
            <a:r>
              <a:rPr lang="en-US"/>
              <a:t>occurring</a:t>
            </a:r>
            <a:r>
              <a:rPr lang="en-US"/>
              <a:t>. </a:t>
            </a:r>
            <a:r>
              <a:rPr lang="en-US">
                <a:solidFill>
                  <a:schemeClr val="accent2"/>
                </a:solidFill>
              </a:rPr>
              <a:t>Parent 1</a:t>
            </a:r>
            <a:r>
              <a:rPr lang="en-US"/>
              <a:t>’s genotype goes across the top and </a:t>
            </a:r>
            <a:r>
              <a:rPr lang="en-US">
                <a:solidFill>
                  <a:schemeClr val="accent1"/>
                </a:solidFill>
              </a:rPr>
              <a:t>Parent 2</a:t>
            </a:r>
            <a:r>
              <a:rPr lang="en-US"/>
              <a:t>’s genotype goes down the side.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-US"/>
              <a:t>Example: 2 parents heterozygous for eye color</a:t>
            </a:r>
            <a:endParaRPr/>
          </a:p>
        </p:txBody>
      </p:sp>
      <p:graphicFrame>
        <p:nvGraphicFramePr>
          <p:cNvPr id="218" name="Google Shape;218;g10c5b9fdc0c_0_38"/>
          <p:cNvGraphicFramePr/>
          <p:nvPr/>
        </p:nvGraphicFramePr>
        <p:xfrm>
          <a:off x="6770200" y="2394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{8E9C0358-F92F-4C3E-A1E1-65178F71109E}</a:tableStyleId>
              </a:tblPr>
              <a:tblGrid>
                <a:gridCol w="2248750"/>
                <a:gridCol w="2248750"/>
              </a:tblGrid>
              <a:tr h="1539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39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9" name="Google Shape;219;g10c5b9fdc0c_0_38"/>
          <p:cNvSpPr txBox="1"/>
          <p:nvPr/>
        </p:nvSpPr>
        <p:spPr>
          <a:xfrm>
            <a:off x="7553725" y="1557125"/>
            <a:ext cx="762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accent2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E</a:t>
            </a:r>
            <a:endParaRPr sz="4800">
              <a:solidFill>
                <a:schemeClr val="accent2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220" name="Google Shape;220;g10c5b9fdc0c_0_38"/>
          <p:cNvSpPr txBox="1"/>
          <p:nvPr/>
        </p:nvSpPr>
        <p:spPr>
          <a:xfrm>
            <a:off x="6175500" y="2652050"/>
            <a:ext cx="762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accent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E</a:t>
            </a:r>
            <a:endParaRPr sz="4800">
              <a:solidFill>
                <a:schemeClr val="accent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221" name="Google Shape;221;g10c5b9fdc0c_0_38"/>
          <p:cNvSpPr txBox="1"/>
          <p:nvPr/>
        </p:nvSpPr>
        <p:spPr>
          <a:xfrm>
            <a:off x="7030275" y="2703425"/>
            <a:ext cx="762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accent2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E</a:t>
            </a:r>
            <a:endParaRPr sz="4800">
              <a:solidFill>
                <a:schemeClr val="accent2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222" name="Google Shape;222;g10c5b9fdc0c_0_38"/>
          <p:cNvSpPr txBox="1"/>
          <p:nvPr/>
        </p:nvSpPr>
        <p:spPr>
          <a:xfrm>
            <a:off x="7030275" y="4234075"/>
            <a:ext cx="762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accent2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E</a:t>
            </a:r>
            <a:endParaRPr sz="4800">
              <a:solidFill>
                <a:schemeClr val="accent2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223" name="Google Shape;223;g10c5b9fdc0c_0_38"/>
          <p:cNvSpPr txBox="1"/>
          <p:nvPr/>
        </p:nvSpPr>
        <p:spPr>
          <a:xfrm>
            <a:off x="9256625" y="2703425"/>
            <a:ext cx="762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accent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E</a:t>
            </a:r>
            <a:endParaRPr sz="4800">
              <a:solidFill>
                <a:schemeClr val="accent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224" name="Google Shape;224;g10c5b9fdc0c_0_38"/>
          <p:cNvSpPr txBox="1"/>
          <p:nvPr/>
        </p:nvSpPr>
        <p:spPr>
          <a:xfrm>
            <a:off x="7885050" y="2703425"/>
            <a:ext cx="762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accent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E</a:t>
            </a:r>
            <a:endParaRPr sz="4800">
              <a:solidFill>
                <a:schemeClr val="accent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225" name="Google Shape;225;g10c5b9fdc0c_0_38"/>
          <p:cNvSpPr txBox="1"/>
          <p:nvPr/>
        </p:nvSpPr>
        <p:spPr>
          <a:xfrm>
            <a:off x="9743650" y="1557125"/>
            <a:ext cx="762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accent2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e</a:t>
            </a:r>
            <a:endParaRPr sz="4800">
              <a:solidFill>
                <a:schemeClr val="accent2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226" name="Google Shape;226;g10c5b9fdc0c_0_38"/>
          <p:cNvSpPr txBox="1"/>
          <p:nvPr/>
        </p:nvSpPr>
        <p:spPr>
          <a:xfrm>
            <a:off x="10167750" y="2703425"/>
            <a:ext cx="762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accent2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e</a:t>
            </a:r>
            <a:endParaRPr sz="4800">
              <a:solidFill>
                <a:schemeClr val="accent2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227" name="Google Shape;227;g10c5b9fdc0c_0_38"/>
          <p:cNvSpPr txBox="1"/>
          <p:nvPr/>
        </p:nvSpPr>
        <p:spPr>
          <a:xfrm>
            <a:off x="7885050" y="4234075"/>
            <a:ext cx="762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accent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e</a:t>
            </a:r>
            <a:endParaRPr sz="4800">
              <a:solidFill>
                <a:schemeClr val="accent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228" name="Google Shape;228;g10c5b9fdc0c_0_38"/>
          <p:cNvSpPr txBox="1"/>
          <p:nvPr/>
        </p:nvSpPr>
        <p:spPr>
          <a:xfrm>
            <a:off x="9256625" y="4234075"/>
            <a:ext cx="762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solidFill>
                  <a:schemeClr val="accent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e</a:t>
            </a:r>
            <a:endParaRPr sz="4800">
              <a:solidFill>
                <a:schemeClr val="accent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229" name="Google Shape;229;g10c5b9fdc0c_0_38"/>
          <p:cNvSpPr txBox="1"/>
          <p:nvPr/>
        </p:nvSpPr>
        <p:spPr>
          <a:xfrm>
            <a:off x="10167750" y="4210900"/>
            <a:ext cx="762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accent2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e</a:t>
            </a:r>
            <a:endParaRPr sz="4800">
              <a:solidFill>
                <a:schemeClr val="accent2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sp>
        <p:nvSpPr>
          <p:cNvPr id="230" name="Google Shape;230;g10c5b9fdc0c_0_38"/>
          <p:cNvSpPr txBox="1"/>
          <p:nvPr/>
        </p:nvSpPr>
        <p:spPr>
          <a:xfrm>
            <a:off x="6231750" y="4292050"/>
            <a:ext cx="649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accent1"/>
                </a:solidFill>
                <a:latin typeface="Sorts Mill Goudy"/>
                <a:ea typeface="Sorts Mill Goudy"/>
                <a:cs typeface="Sorts Mill Goudy"/>
                <a:sym typeface="Sorts Mill Goudy"/>
              </a:rPr>
              <a:t>e</a:t>
            </a:r>
            <a:endParaRPr/>
          </a:p>
        </p:txBody>
      </p:sp>
      <p:sp>
        <p:nvSpPr>
          <p:cNvPr id="231" name="Google Shape;231;g10c5b9fdc0c_0_38"/>
          <p:cNvSpPr/>
          <p:nvPr/>
        </p:nvSpPr>
        <p:spPr>
          <a:xfrm>
            <a:off x="6443875" y="3511825"/>
            <a:ext cx="1772475" cy="166550"/>
          </a:xfrm>
          <a:custGeom>
            <a:rect b="b" l="l" r="r" t="t"/>
            <a:pathLst>
              <a:path extrusionOk="0" h="6662" w="70899">
                <a:moveTo>
                  <a:pt x="0" y="0"/>
                </a:moveTo>
                <a:cubicBezTo>
                  <a:pt x="6737" y="1104"/>
                  <a:pt x="28603" y="6184"/>
                  <a:pt x="40419" y="6626"/>
                </a:cubicBezTo>
                <a:cubicBezTo>
                  <a:pt x="52236" y="7068"/>
                  <a:pt x="65819" y="3313"/>
                  <a:pt x="70899" y="2650"/>
                </a:cubicBezTo>
              </a:path>
            </a:pathLst>
          </a:cu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32" name="Google Shape;232;g10c5b9fdc0c_0_38"/>
          <p:cNvSpPr/>
          <p:nvPr/>
        </p:nvSpPr>
        <p:spPr>
          <a:xfrm>
            <a:off x="6525050" y="5134300"/>
            <a:ext cx="1772475" cy="183900"/>
          </a:xfrm>
          <a:custGeom>
            <a:rect b="b" l="l" r="r" t="t"/>
            <a:pathLst>
              <a:path extrusionOk="0" h="7356" w="70899">
                <a:moveTo>
                  <a:pt x="0" y="0"/>
                </a:moveTo>
                <a:cubicBezTo>
                  <a:pt x="6527" y="1221"/>
                  <a:pt x="27344" y="6883"/>
                  <a:pt x="39160" y="7325"/>
                </a:cubicBezTo>
                <a:cubicBezTo>
                  <a:pt x="50977" y="7767"/>
                  <a:pt x="65609" y="3429"/>
                  <a:pt x="70899" y="2650"/>
                </a:cubicBezTo>
              </a:path>
            </a:pathLst>
          </a:cu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33" name="Google Shape;233;g10c5b9fdc0c_0_38"/>
          <p:cNvSpPr/>
          <p:nvPr/>
        </p:nvSpPr>
        <p:spPr>
          <a:xfrm>
            <a:off x="6477000" y="3544950"/>
            <a:ext cx="2981750" cy="463875"/>
          </a:xfrm>
          <a:custGeom>
            <a:rect b="b" l="l" r="r" t="t"/>
            <a:pathLst>
              <a:path extrusionOk="0" h="18555" w="119270">
                <a:moveTo>
                  <a:pt x="0" y="0"/>
                </a:moveTo>
                <a:cubicBezTo>
                  <a:pt x="12369" y="3092"/>
                  <a:pt x="54334" y="18332"/>
                  <a:pt x="74212" y="18553"/>
                </a:cubicBezTo>
                <a:cubicBezTo>
                  <a:pt x="94090" y="18774"/>
                  <a:pt x="111760" y="4196"/>
                  <a:pt x="119270" y="1325"/>
                </a:cubicBezTo>
              </a:path>
            </a:pathLst>
          </a:cu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34" name="Google Shape;234;g10c5b9fdc0c_0_38"/>
          <p:cNvSpPr/>
          <p:nvPr/>
        </p:nvSpPr>
        <p:spPr>
          <a:xfrm>
            <a:off x="6559825" y="5135225"/>
            <a:ext cx="2898925" cy="544100"/>
          </a:xfrm>
          <a:custGeom>
            <a:rect b="b" l="l" r="r" t="t"/>
            <a:pathLst>
              <a:path extrusionOk="0" h="21764" w="115957">
                <a:moveTo>
                  <a:pt x="0" y="1325"/>
                </a:moveTo>
                <a:cubicBezTo>
                  <a:pt x="11817" y="4731"/>
                  <a:pt x="51573" y="21983"/>
                  <a:pt x="70899" y="21762"/>
                </a:cubicBezTo>
                <a:cubicBezTo>
                  <a:pt x="90225" y="21541"/>
                  <a:pt x="108447" y="3627"/>
                  <a:pt x="115957" y="0"/>
                </a:cubicBezTo>
              </a:path>
            </a:pathLst>
          </a:cu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35" name="Google Shape;235;g10c5b9fdc0c_0_38"/>
          <p:cNvSpPr/>
          <p:nvPr/>
        </p:nvSpPr>
        <p:spPr>
          <a:xfrm>
            <a:off x="6927403" y="1999875"/>
            <a:ext cx="485975" cy="1081250"/>
          </a:xfrm>
          <a:custGeom>
            <a:rect b="b" l="l" r="r" t="t"/>
            <a:pathLst>
              <a:path extrusionOk="0" h="43250" w="19439">
                <a:moveTo>
                  <a:pt x="19439" y="0"/>
                </a:moveTo>
                <a:cubicBezTo>
                  <a:pt x="16289" y="3454"/>
                  <a:pt x="2914" y="13514"/>
                  <a:pt x="537" y="20722"/>
                </a:cubicBezTo>
                <a:cubicBezTo>
                  <a:pt x="-1840" y="27930"/>
                  <a:pt x="4402" y="39495"/>
                  <a:pt x="5175" y="43250"/>
                </a:cubicBezTo>
              </a:path>
            </a:pathLst>
          </a:cu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36" name="Google Shape;236;g10c5b9fdc0c_0_38"/>
          <p:cNvSpPr/>
          <p:nvPr/>
        </p:nvSpPr>
        <p:spPr>
          <a:xfrm flipH="1">
            <a:off x="10336187" y="1999875"/>
            <a:ext cx="425131" cy="1081250"/>
          </a:xfrm>
          <a:custGeom>
            <a:rect b="b" l="l" r="r" t="t"/>
            <a:pathLst>
              <a:path extrusionOk="0" h="43250" w="19439">
                <a:moveTo>
                  <a:pt x="19439" y="0"/>
                </a:moveTo>
                <a:cubicBezTo>
                  <a:pt x="16289" y="3454"/>
                  <a:pt x="2914" y="13514"/>
                  <a:pt x="537" y="20722"/>
                </a:cubicBezTo>
                <a:cubicBezTo>
                  <a:pt x="-1840" y="27930"/>
                  <a:pt x="4402" y="39495"/>
                  <a:pt x="5175" y="43250"/>
                </a:cubicBezTo>
              </a:path>
            </a:pathLst>
          </a:cu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37" name="Google Shape;237;g10c5b9fdc0c_0_38"/>
          <p:cNvSpPr/>
          <p:nvPr/>
        </p:nvSpPr>
        <p:spPr>
          <a:xfrm>
            <a:off x="10369825" y="2020950"/>
            <a:ext cx="935550" cy="2733275"/>
          </a:xfrm>
          <a:custGeom>
            <a:rect b="b" l="l" r="r" t="t"/>
            <a:pathLst>
              <a:path extrusionOk="0" h="109331" w="37422">
                <a:moveTo>
                  <a:pt x="0" y="0"/>
                </a:moveTo>
                <a:cubicBezTo>
                  <a:pt x="6184" y="7620"/>
                  <a:pt x="34124" y="27498"/>
                  <a:pt x="37106" y="45720"/>
                </a:cubicBezTo>
                <a:cubicBezTo>
                  <a:pt x="40088" y="63942"/>
                  <a:pt x="21093" y="98729"/>
                  <a:pt x="17890" y="109331"/>
                </a:cubicBezTo>
              </a:path>
            </a:pathLst>
          </a:cu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238" name="Google Shape;238;g10c5b9fdc0c_0_38"/>
          <p:cNvSpPr/>
          <p:nvPr/>
        </p:nvSpPr>
        <p:spPr>
          <a:xfrm flipH="1">
            <a:off x="6651370" y="2020950"/>
            <a:ext cx="762005" cy="2733275"/>
          </a:xfrm>
          <a:custGeom>
            <a:rect b="b" l="l" r="r" t="t"/>
            <a:pathLst>
              <a:path extrusionOk="0" h="109331" w="37422">
                <a:moveTo>
                  <a:pt x="0" y="0"/>
                </a:moveTo>
                <a:cubicBezTo>
                  <a:pt x="6184" y="7620"/>
                  <a:pt x="34124" y="27498"/>
                  <a:pt x="37106" y="45720"/>
                </a:cubicBezTo>
                <a:cubicBezTo>
                  <a:pt x="40088" y="63942"/>
                  <a:pt x="21093" y="98729"/>
                  <a:pt x="17890" y="109331"/>
                </a:cubicBezTo>
              </a:path>
            </a:pathLst>
          </a:custGeom>
          <a:noFill/>
          <a:ln cap="flat" cmpd="sng" w="381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"/>
          <p:cNvSpPr txBox="1"/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Sorts Mill Goudy"/>
              <a:buNone/>
            </a:pPr>
            <a:r>
              <a:rPr lang="en-US"/>
              <a:t>What will offspring of different planarians look like?</a:t>
            </a:r>
            <a:endParaRPr/>
          </a:p>
        </p:txBody>
      </p:sp>
      <p:grpSp>
        <p:nvGrpSpPr>
          <p:cNvPr id="244" name="Google Shape;244;p8"/>
          <p:cNvGrpSpPr/>
          <p:nvPr/>
        </p:nvGrpSpPr>
        <p:grpSpPr>
          <a:xfrm>
            <a:off x="915208" y="2076450"/>
            <a:ext cx="10352057" cy="3714750"/>
            <a:chOff x="915208" y="2076450"/>
            <a:chExt cx="10352057" cy="3714750"/>
          </a:xfrm>
        </p:grpSpPr>
        <p:sp>
          <p:nvSpPr>
            <p:cNvPr id="245" name="Google Shape;245;p8"/>
            <p:cNvSpPr/>
            <p:nvPr/>
          </p:nvSpPr>
          <p:spPr>
            <a:xfrm>
              <a:off x="915208" y="2076450"/>
              <a:ext cx="3275967" cy="3714750"/>
            </a:xfrm>
            <a:custGeom>
              <a:rect b="b" l="l" r="r" t="t"/>
              <a:pathLst>
                <a:path extrusionOk="0" h="3714750" w="3275967">
                  <a:moveTo>
                    <a:pt x="0" y="0"/>
                  </a:moveTo>
                  <a:lnTo>
                    <a:pt x="3275967" y="0"/>
                  </a:lnTo>
                  <a:lnTo>
                    <a:pt x="3275967" y="3714750"/>
                  </a:lnTo>
                  <a:lnTo>
                    <a:pt x="0" y="3714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4A2A"/>
            </a:solidFill>
            <a:ln cap="rnd" cmpd="sng" w="15875">
              <a:solidFill>
                <a:srgbClr val="B54A2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30200" lIns="323575" spcFirstLastPara="1" rIns="323575" wrap="square" tIns="1485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Sorts Mill Goudy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Sorts Mill Goudy"/>
                  <a:ea typeface="Sorts Mill Goudy"/>
                  <a:cs typeface="Sorts Mill Goudy"/>
                  <a:sym typeface="Sorts Mill Goudy"/>
                </a:rPr>
                <a:t>COMPLETE THE WORKSHEET ON YOUR OWN</a:t>
              </a: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915208" y="2076450"/>
              <a:ext cx="3275967" cy="1485900"/>
            </a:xfrm>
            <a:custGeom>
              <a:rect b="b" l="l" r="r" t="t"/>
              <a:pathLst>
                <a:path extrusionOk="0" h="1485900" w="3275967">
                  <a:moveTo>
                    <a:pt x="0" y="0"/>
                  </a:moveTo>
                  <a:lnTo>
                    <a:pt x="3275967" y="0"/>
                  </a:lnTo>
                  <a:lnTo>
                    <a:pt x="3275967" y="1485900"/>
                  </a:lnTo>
                  <a:lnTo>
                    <a:pt x="0" y="14859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165100" lIns="323575" spcFirstLastPara="1" rIns="323575" wrap="square" tIns="165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600"/>
                <a:buFont typeface="Sorts Mill Goudy"/>
                <a:buNone/>
              </a:pPr>
              <a:r>
                <a:t/>
              </a:r>
              <a:endParaRPr b="0" i="0" sz="66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4453253" y="2076450"/>
              <a:ext cx="3275967" cy="3714750"/>
            </a:xfrm>
            <a:custGeom>
              <a:rect b="b" l="l" r="r" t="t"/>
              <a:pathLst>
                <a:path extrusionOk="0" h="3714750" w="3275967">
                  <a:moveTo>
                    <a:pt x="0" y="0"/>
                  </a:moveTo>
                  <a:lnTo>
                    <a:pt x="3275967" y="0"/>
                  </a:lnTo>
                  <a:lnTo>
                    <a:pt x="3275967" y="3714750"/>
                  </a:lnTo>
                  <a:lnTo>
                    <a:pt x="0" y="3714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5509"/>
            </a:solidFill>
            <a:ln cap="rnd" cmpd="sng" w="15875">
              <a:solidFill>
                <a:srgbClr val="9955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30200" lIns="323575" spcFirstLastPara="1" rIns="323575" wrap="square" tIns="1485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Sorts Mill Goudy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Sorts Mill Goudy"/>
                  <a:ea typeface="Sorts Mill Goudy"/>
                  <a:cs typeface="Sorts Mill Goudy"/>
                  <a:sym typeface="Sorts Mill Goudy"/>
                </a:rPr>
                <a:t>PAIR UP WITH THE PERSON NEXT TO YOU AND </a:t>
              </a:r>
              <a:r>
                <a:rPr lang="en-US" sz="2400">
                  <a:solidFill>
                    <a:schemeClr val="lt1"/>
                  </a:solidFill>
                  <a:latin typeface="Sorts Mill Goudy"/>
                  <a:ea typeface="Sorts Mill Goudy"/>
                  <a:cs typeface="Sorts Mill Goudy"/>
                  <a:sym typeface="Sorts Mill Goudy"/>
                </a:rPr>
                <a:t>DISCUSS</a:t>
              </a: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4453253" y="2076450"/>
              <a:ext cx="3275967" cy="1485900"/>
            </a:xfrm>
            <a:custGeom>
              <a:rect b="b" l="l" r="r" t="t"/>
              <a:pathLst>
                <a:path extrusionOk="0" h="1485900" w="3275967">
                  <a:moveTo>
                    <a:pt x="0" y="0"/>
                  </a:moveTo>
                  <a:lnTo>
                    <a:pt x="3275967" y="0"/>
                  </a:lnTo>
                  <a:lnTo>
                    <a:pt x="3275967" y="1485900"/>
                  </a:lnTo>
                  <a:lnTo>
                    <a:pt x="0" y="14859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165100" lIns="323575" spcFirstLastPara="1" rIns="323575" wrap="square" tIns="165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600"/>
                <a:buFont typeface="Sorts Mill Goudy"/>
                <a:buNone/>
              </a:pPr>
              <a:r>
                <a:t/>
              </a:r>
              <a:endParaRPr b="0" i="0" sz="66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endParaRPr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7991298" y="2076450"/>
              <a:ext cx="3275967" cy="3714750"/>
            </a:xfrm>
            <a:custGeom>
              <a:rect b="b" l="l" r="r" t="t"/>
              <a:pathLst>
                <a:path extrusionOk="0" h="3714750" w="3275967">
                  <a:moveTo>
                    <a:pt x="0" y="0"/>
                  </a:moveTo>
                  <a:lnTo>
                    <a:pt x="3275967" y="0"/>
                  </a:lnTo>
                  <a:lnTo>
                    <a:pt x="3275967" y="3714750"/>
                  </a:lnTo>
                  <a:lnTo>
                    <a:pt x="0" y="3714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7226"/>
            </a:solidFill>
            <a:ln cap="rnd" cmpd="sng" w="15875">
              <a:solidFill>
                <a:srgbClr val="C1722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30200" lIns="323575" spcFirstLastPara="1" rIns="323575" wrap="square" tIns="1485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Sorts Mill Goudy"/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Sorts Mill Goudy"/>
                  <a:ea typeface="Sorts Mill Goudy"/>
                  <a:cs typeface="Sorts Mill Goudy"/>
                  <a:sym typeface="Sorts Mill Goudy"/>
                </a:rPr>
                <a:t>SHARE WITH THE CLASS</a:t>
              </a: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7991298" y="2076450"/>
              <a:ext cx="3275967" cy="1485900"/>
            </a:xfrm>
            <a:custGeom>
              <a:rect b="b" l="l" r="r" t="t"/>
              <a:pathLst>
                <a:path extrusionOk="0" h="1485900" w="3275967">
                  <a:moveTo>
                    <a:pt x="0" y="0"/>
                  </a:moveTo>
                  <a:lnTo>
                    <a:pt x="3275967" y="0"/>
                  </a:lnTo>
                  <a:lnTo>
                    <a:pt x="3275967" y="1485900"/>
                  </a:lnTo>
                  <a:lnTo>
                    <a:pt x="0" y="14859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165100" lIns="323575" spcFirstLastPara="1" rIns="323575" wrap="square" tIns="165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600"/>
                <a:buFont typeface="Sorts Mill Goudy"/>
                <a:buNone/>
              </a:pPr>
              <a:r>
                <a:t/>
              </a:r>
              <a:endParaRPr b="0" i="0" sz="6600" u="none" cap="none" strike="noStrike">
                <a:solidFill>
                  <a:schemeClr val="lt1"/>
                </a:solidFill>
                <a:latin typeface="Sorts Mill Goudy"/>
                <a:ea typeface="Sorts Mill Goudy"/>
                <a:cs typeface="Sorts Mill Goudy"/>
                <a:sym typeface="Sorts Mill Goudy"/>
              </a:endParaRPr>
            </a:p>
          </p:txBody>
        </p:sp>
      </p:grpSp>
      <p:pic>
        <p:nvPicPr>
          <p:cNvPr descr="Left Brain outline" id="251" name="Google Shape;25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4925" y="23622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sers outline" id="252" name="Google Shape;25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19900" y="23622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acher outline" id="253" name="Google Shape;253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67675" y="236220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VTI">
  <a:themeElements>
    <a:clrScheme name="Coffee">
      <a:dk1>
        <a:srgbClr val="000000"/>
      </a:dk1>
      <a:lt1>
        <a:srgbClr val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2021-06-22T23:46:30Z</dcterms:created>
  <dc:creator>Kendall Clay</dc:creator>
</cp:coreProperties>
</file>